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48" y="-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4"/>
            <a:ext cx="10363200" cy="2387600"/>
          </a:xfrm>
        </p:spPr>
        <p:txBody>
          <a:bodyPr anchor="b"/>
          <a:lstStyle>
            <a:lvl1pPr algn="ctr">
              <a:defRPr sz="347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391"/>
            </a:lvl1pPr>
            <a:lvl2pPr marL="264961" indent="0" algn="ctr">
              <a:buNone/>
              <a:defRPr sz="1159"/>
            </a:lvl2pPr>
            <a:lvl3pPr marL="529922" indent="0" algn="ctr">
              <a:buNone/>
              <a:defRPr sz="1043"/>
            </a:lvl3pPr>
            <a:lvl4pPr marL="794883" indent="0" algn="ctr">
              <a:buNone/>
              <a:defRPr sz="927"/>
            </a:lvl4pPr>
            <a:lvl5pPr marL="1059844" indent="0" algn="ctr">
              <a:buNone/>
              <a:defRPr sz="927"/>
            </a:lvl5pPr>
            <a:lvl6pPr marL="1324806" indent="0" algn="ctr">
              <a:buNone/>
              <a:defRPr sz="927"/>
            </a:lvl6pPr>
            <a:lvl7pPr marL="1589767" indent="0" algn="ctr">
              <a:buNone/>
              <a:defRPr sz="927"/>
            </a:lvl7pPr>
            <a:lvl8pPr marL="1854728" indent="0" algn="ctr">
              <a:buNone/>
              <a:defRPr sz="927"/>
            </a:lvl8pPr>
            <a:lvl9pPr marL="2119689" indent="0" algn="ctr">
              <a:buNone/>
              <a:defRPr sz="92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30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2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01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0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9"/>
            <a:ext cx="10515600" cy="2852737"/>
          </a:xfrm>
        </p:spPr>
        <p:txBody>
          <a:bodyPr anchor="b"/>
          <a:lstStyle>
            <a:lvl1pPr>
              <a:defRPr sz="347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5"/>
            <a:ext cx="10515600" cy="1500187"/>
          </a:xfrm>
        </p:spPr>
        <p:txBody>
          <a:bodyPr/>
          <a:lstStyle>
            <a:lvl1pPr marL="0" indent="0">
              <a:buNone/>
              <a:defRPr sz="1391">
                <a:solidFill>
                  <a:schemeClr val="tx1"/>
                </a:solidFill>
              </a:defRPr>
            </a:lvl1pPr>
            <a:lvl2pPr marL="264961" indent="0">
              <a:buNone/>
              <a:defRPr sz="1159">
                <a:solidFill>
                  <a:schemeClr val="tx1">
                    <a:tint val="75000"/>
                  </a:schemeClr>
                </a:solidFill>
              </a:defRPr>
            </a:lvl2pPr>
            <a:lvl3pPr marL="529922" indent="0">
              <a:buNone/>
              <a:defRPr sz="1043">
                <a:solidFill>
                  <a:schemeClr val="tx1">
                    <a:tint val="75000"/>
                  </a:schemeClr>
                </a:solidFill>
              </a:defRPr>
            </a:lvl3pPr>
            <a:lvl4pPr marL="794883" indent="0">
              <a:buNone/>
              <a:defRPr sz="927">
                <a:solidFill>
                  <a:schemeClr val="tx1">
                    <a:tint val="75000"/>
                  </a:schemeClr>
                </a:solidFill>
              </a:defRPr>
            </a:lvl4pPr>
            <a:lvl5pPr marL="1059844" indent="0">
              <a:buNone/>
              <a:defRPr sz="927">
                <a:solidFill>
                  <a:schemeClr val="tx1">
                    <a:tint val="75000"/>
                  </a:schemeClr>
                </a:solidFill>
              </a:defRPr>
            </a:lvl5pPr>
            <a:lvl6pPr marL="1324806" indent="0">
              <a:buNone/>
              <a:defRPr sz="927">
                <a:solidFill>
                  <a:schemeClr val="tx1">
                    <a:tint val="75000"/>
                  </a:schemeClr>
                </a:solidFill>
              </a:defRPr>
            </a:lvl6pPr>
            <a:lvl7pPr marL="1589767" indent="0">
              <a:buNone/>
              <a:defRPr sz="927">
                <a:solidFill>
                  <a:schemeClr val="tx1">
                    <a:tint val="75000"/>
                  </a:schemeClr>
                </a:solidFill>
              </a:defRPr>
            </a:lvl7pPr>
            <a:lvl8pPr marL="1854728" indent="0">
              <a:buNone/>
              <a:defRPr sz="927">
                <a:solidFill>
                  <a:schemeClr val="tx1">
                    <a:tint val="75000"/>
                  </a:schemeClr>
                </a:solidFill>
              </a:defRPr>
            </a:lvl8pPr>
            <a:lvl9pPr marL="2119689" indent="0">
              <a:buNone/>
              <a:defRPr sz="9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1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1391" b="1"/>
            </a:lvl1pPr>
            <a:lvl2pPr marL="264961" indent="0">
              <a:buNone/>
              <a:defRPr sz="1159" b="1"/>
            </a:lvl2pPr>
            <a:lvl3pPr marL="529922" indent="0">
              <a:buNone/>
              <a:defRPr sz="1043" b="1"/>
            </a:lvl3pPr>
            <a:lvl4pPr marL="794883" indent="0">
              <a:buNone/>
              <a:defRPr sz="927" b="1"/>
            </a:lvl4pPr>
            <a:lvl5pPr marL="1059844" indent="0">
              <a:buNone/>
              <a:defRPr sz="927" b="1"/>
            </a:lvl5pPr>
            <a:lvl6pPr marL="1324806" indent="0">
              <a:buNone/>
              <a:defRPr sz="927" b="1"/>
            </a:lvl6pPr>
            <a:lvl7pPr marL="1589767" indent="0">
              <a:buNone/>
              <a:defRPr sz="927" b="1"/>
            </a:lvl7pPr>
            <a:lvl8pPr marL="1854728" indent="0">
              <a:buNone/>
              <a:defRPr sz="927" b="1"/>
            </a:lvl8pPr>
            <a:lvl9pPr marL="2119689" indent="0">
              <a:buNone/>
              <a:defRPr sz="9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7" cy="823912"/>
          </a:xfrm>
        </p:spPr>
        <p:txBody>
          <a:bodyPr anchor="b"/>
          <a:lstStyle>
            <a:lvl1pPr marL="0" indent="0">
              <a:buNone/>
              <a:defRPr sz="1391" b="1"/>
            </a:lvl1pPr>
            <a:lvl2pPr marL="264961" indent="0">
              <a:buNone/>
              <a:defRPr sz="1159" b="1"/>
            </a:lvl2pPr>
            <a:lvl3pPr marL="529922" indent="0">
              <a:buNone/>
              <a:defRPr sz="1043" b="1"/>
            </a:lvl3pPr>
            <a:lvl4pPr marL="794883" indent="0">
              <a:buNone/>
              <a:defRPr sz="927" b="1"/>
            </a:lvl4pPr>
            <a:lvl5pPr marL="1059844" indent="0">
              <a:buNone/>
              <a:defRPr sz="927" b="1"/>
            </a:lvl5pPr>
            <a:lvl6pPr marL="1324806" indent="0">
              <a:buNone/>
              <a:defRPr sz="927" b="1"/>
            </a:lvl6pPr>
            <a:lvl7pPr marL="1589767" indent="0">
              <a:buNone/>
              <a:defRPr sz="927" b="1"/>
            </a:lvl7pPr>
            <a:lvl8pPr marL="1854728" indent="0">
              <a:buNone/>
              <a:defRPr sz="927" b="1"/>
            </a:lvl8pPr>
            <a:lvl9pPr marL="2119689" indent="0">
              <a:buNone/>
              <a:defRPr sz="9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40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0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18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7" y="987427"/>
            <a:ext cx="6172201" cy="4873625"/>
          </a:xfrm>
        </p:spPr>
        <p:txBody>
          <a:bodyPr/>
          <a:lstStyle>
            <a:lvl1pPr>
              <a:defRPr sz="1854"/>
            </a:lvl1pPr>
            <a:lvl2pPr>
              <a:defRPr sz="1623"/>
            </a:lvl2pPr>
            <a:lvl3pPr>
              <a:defRPr sz="1391"/>
            </a:lvl3pPr>
            <a:lvl4pPr>
              <a:defRPr sz="1159"/>
            </a:lvl4pPr>
            <a:lvl5pPr>
              <a:defRPr sz="1159"/>
            </a:lvl5pPr>
            <a:lvl6pPr>
              <a:defRPr sz="1159"/>
            </a:lvl6pPr>
            <a:lvl7pPr>
              <a:defRPr sz="1159"/>
            </a:lvl7pPr>
            <a:lvl8pPr>
              <a:defRPr sz="1159"/>
            </a:lvl8pPr>
            <a:lvl9pPr>
              <a:defRPr sz="115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927"/>
            </a:lvl1pPr>
            <a:lvl2pPr marL="264961" indent="0">
              <a:buNone/>
              <a:defRPr sz="811"/>
            </a:lvl2pPr>
            <a:lvl3pPr marL="529922" indent="0">
              <a:buNone/>
              <a:defRPr sz="695"/>
            </a:lvl3pPr>
            <a:lvl4pPr marL="794883" indent="0">
              <a:buNone/>
              <a:defRPr sz="580"/>
            </a:lvl4pPr>
            <a:lvl5pPr marL="1059844" indent="0">
              <a:buNone/>
              <a:defRPr sz="580"/>
            </a:lvl5pPr>
            <a:lvl6pPr marL="1324806" indent="0">
              <a:buNone/>
              <a:defRPr sz="580"/>
            </a:lvl6pPr>
            <a:lvl7pPr marL="1589767" indent="0">
              <a:buNone/>
              <a:defRPr sz="580"/>
            </a:lvl7pPr>
            <a:lvl8pPr marL="1854728" indent="0">
              <a:buNone/>
              <a:defRPr sz="580"/>
            </a:lvl8pPr>
            <a:lvl9pPr marL="2119689" indent="0">
              <a:buNone/>
              <a:defRPr sz="5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0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18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7" y="987427"/>
            <a:ext cx="6172201" cy="4873625"/>
          </a:xfrm>
        </p:spPr>
        <p:txBody>
          <a:bodyPr anchor="t"/>
          <a:lstStyle>
            <a:lvl1pPr marL="0" indent="0">
              <a:buNone/>
              <a:defRPr sz="1854"/>
            </a:lvl1pPr>
            <a:lvl2pPr marL="264961" indent="0">
              <a:buNone/>
              <a:defRPr sz="1623"/>
            </a:lvl2pPr>
            <a:lvl3pPr marL="529922" indent="0">
              <a:buNone/>
              <a:defRPr sz="1391"/>
            </a:lvl3pPr>
            <a:lvl4pPr marL="794883" indent="0">
              <a:buNone/>
              <a:defRPr sz="1159"/>
            </a:lvl4pPr>
            <a:lvl5pPr marL="1059844" indent="0">
              <a:buNone/>
              <a:defRPr sz="1159"/>
            </a:lvl5pPr>
            <a:lvl6pPr marL="1324806" indent="0">
              <a:buNone/>
              <a:defRPr sz="1159"/>
            </a:lvl6pPr>
            <a:lvl7pPr marL="1589767" indent="0">
              <a:buNone/>
              <a:defRPr sz="1159"/>
            </a:lvl7pPr>
            <a:lvl8pPr marL="1854728" indent="0">
              <a:buNone/>
              <a:defRPr sz="1159"/>
            </a:lvl8pPr>
            <a:lvl9pPr marL="2119689" indent="0">
              <a:buNone/>
              <a:defRPr sz="115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927"/>
            </a:lvl1pPr>
            <a:lvl2pPr marL="264961" indent="0">
              <a:buNone/>
              <a:defRPr sz="811"/>
            </a:lvl2pPr>
            <a:lvl3pPr marL="529922" indent="0">
              <a:buNone/>
              <a:defRPr sz="695"/>
            </a:lvl3pPr>
            <a:lvl4pPr marL="794883" indent="0">
              <a:buNone/>
              <a:defRPr sz="580"/>
            </a:lvl4pPr>
            <a:lvl5pPr marL="1059844" indent="0">
              <a:buNone/>
              <a:defRPr sz="580"/>
            </a:lvl5pPr>
            <a:lvl6pPr marL="1324806" indent="0">
              <a:buNone/>
              <a:defRPr sz="580"/>
            </a:lvl6pPr>
            <a:lvl7pPr marL="1589767" indent="0">
              <a:buNone/>
              <a:defRPr sz="580"/>
            </a:lvl7pPr>
            <a:lvl8pPr marL="1854728" indent="0">
              <a:buNone/>
              <a:defRPr sz="580"/>
            </a:lvl8pPr>
            <a:lvl9pPr marL="2119689" indent="0">
              <a:buNone/>
              <a:defRPr sz="5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8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41B40-259D-4FA2-A413-26AF32D087B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0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29922" rtl="0" eaLnBrk="1" latinLnBrk="0" hangingPunct="1">
        <a:lnSpc>
          <a:spcPct val="90000"/>
        </a:lnSpc>
        <a:spcBef>
          <a:spcPct val="0"/>
        </a:spcBef>
        <a:buNone/>
        <a:defRPr sz="25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2481" indent="-132481" algn="l" defTabSz="529922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1623" kern="1200">
          <a:solidFill>
            <a:schemeClr val="tx1"/>
          </a:solidFill>
          <a:latin typeface="+mn-lt"/>
          <a:ea typeface="+mn-ea"/>
          <a:cs typeface="+mn-cs"/>
        </a:defRPr>
      </a:lvl1pPr>
      <a:lvl2pPr marL="397442" indent="-132481" algn="l" defTabSz="52992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391" kern="1200">
          <a:solidFill>
            <a:schemeClr val="tx1"/>
          </a:solidFill>
          <a:latin typeface="+mn-lt"/>
          <a:ea typeface="+mn-ea"/>
          <a:cs typeface="+mn-cs"/>
        </a:defRPr>
      </a:lvl2pPr>
      <a:lvl3pPr marL="662403" indent="-132481" algn="l" defTabSz="52992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159" kern="1200">
          <a:solidFill>
            <a:schemeClr val="tx1"/>
          </a:solidFill>
          <a:latin typeface="+mn-lt"/>
          <a:ea typeface="+mn-ea"/>
          <a:cs typeface="+mn-cs"/>
        </a:defRPr>
      </a:lvl3pPr>
      <a:lvl4pPr marL="927364" indent="-132481" algn="l" defTabSz="52992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3" kern="1200">
          <a:solidFill>
            <a:schemeClr val="tx1"/>
          </a:solidFill>
          <a:latin typeface="+mn-lt"/>
          <a:ea typeface="+mn-ea"/>
          <a:cs typeface="+mn-cs"/>
        </a:defRPr>
      </a:lvl4pPr>
      <a:lvl5pPr marL="1192325" indent="-132481" algn="l" defTabSz="52992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3" kern="1200">
          <a:solidFill>
            <a:schemeClr val="tx1"/>
          </a:solidFill>
          <a:latin typeface="+mn-lt"/>
          <a:ea typeface="+mn-ea"/>
          <a:cs typeface="+mn-cs"/>
        </a:defRPr>
      </a:lvl5pPr>
      <a:lvl6pPr marL="1457286" indent="-132481" algn="l" defTabSz="52992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3" kern="1200">
          <a:solidFill>
            <a:schemeClr val="tx1"/>
          </a:solidFill>
          <a:latin typeface="+mn-lt"/>
          <a:ea typeface="+mn-ea"/>
          <a:cs typeface="+mn-cs"/>
        </a:defRPr>
      </a:lvl6pPr>
      <a:lvl7pPr marL="1722247" indent="-132481" algn="l" defTabSz="52992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3" kern="1200">
          <a:solidFill>
            <a:schemeClr val="tx1"/>
          </a:solidFill>
          <a:latin typeface="+mn-lt"/>
          <a:ea typeface="+mn-ea"/>
          <a:cs typeface="+mn-cs"/>
        </a:defRPr>
      </a:lvl7pPr>
      <a:lvl8pPr marL="1987208" indent="-132481" algn="l" defTabSz="52992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3" kern="1200">
          <a:solidFill>
            <a:schemeClr val="tx1"/>
          </a:solidFill>
          <a:latin typeface="+mn-lt"/>
          <a:ea typeface="+mn-ea"/>
          <a:cs typeface="+mn-cs"/>
        </a:defRPr>
      </a:lvl8pPr>
      <a:lvl9pPr marL="2252169" indent="-132481" algn="l" defTabSz="52992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9922" rtl="0" eaLnBrk="1" latinLnBrk="0" hangingPunct="1">
        <a:defRPr sz="1043" kern="1200">
          <a:solidFill>
            <a:schemeClr val="tx1"/>
          </a:solidFill>
          <a:latin typeface="+mn-lt"/>
          <a:ea typeface="+mn-ea"/>
          <a:cs typeface="+mn-cs"/>
        </a:defRPr>
      </a:lvl1pPr>
      <a:lvl2pPr marL="264961" algn="l" defTabSz="529922" rtl="0" eaLnBrk="1" latinLnBrk="0" hangingPunct="1">
        <a:defRPr sz="1043" kern="1200">
          <a:solidFill>
            <a:schemeClr val="tx1"/>
          </a:solidFill>
          <a:latin typeface="+mn-lt"/>
          <a:ea typeface="+mn-ea"/>
          <a:cs typeface="+mn-cs"/>
        </a:defRPr>
      </a:lvl2pPr>
      <a:lvl3pPr marL="529922" algn="l" defTabSz="529922" rtl="0" eaLnBrk="1" latinLnBrk="0" hangingPunct="1">
        <a:defRPr sz="1043" kern="1200">
          <a:solidFill>
            <a:schemeClr val="tx1"/>
          </a:solidFill>
          <a:latin typeface="+mn-lt"/>
          <a:ea typeface="+mn-ea"/>
          <a:cs typeface="+mn-cs"/>
        </a:defRPr>
      </a:lvl3pPr>
      <a:lvl4pPr marL="794883" algn="l" defTabSz="529922" rtl="0" eaLnBrk="1" latinLnBrk="0" hangingPunct="1">
        <a:defRPr sz="1043" kern="1200">
          <a:solidFill>
            <a:schemeClr val="tx1"/>
          </a:solidFill>
          <a:latin typeface="+mn-lt"/>
          <a:ea typeface="+mn-ea"/>
          <a:cs typeface="+mn-cs"/>
        </a:defRPr>
      </a:lvl4pPr>
      <a:lvl5pPr marL="1059844" algn="l" defTabSz="529922" rtl="0" eaLnBrk="1" latinLnBrk="0" hangingPunct="1">
        <a:defRPr sz="1043" kern="1200">
          <a:solidFill>
            <a:schemeClr val="tx1"/>
          </a:solidFill>
          <a:latin typeface="+mn-lt"/>
          <a:ea typeface="+mn-ea"/>
          <a:cs typeface="+mn-cs"/>
        </a:defRPr>
      </a:lvl5pPr>
      <a:lvl6pPr marL="1324806" algn="l" defTabSz="529922" rtl="0" eaLnBrk="1" latinLnBrk="0" hangingPunct="1">
        <a:defRPr sz="1043" kern="1200">
          <a:solidFill>
            <a:schemeClr val="tx1"/>
          </a:solidFill>
          <a:latin typeface="+mn-lt"/>
          <a:ea typeface="+mn-ea"/>
          <a:cs typeface="+mn-cs"/>
        </a:defRPr>
      </a:lvl6pPr>
      <a:lvl7pPr marL="1589767" algn="l" defTabSz="529922" rtl="0" eaLnBrk="1" latinLnBrk="0" hangingPunct="1">
        <a:defRPr sz="1043" kern="1200">
          <a:solidFill>
            <a:schemeClr val="tx1"/>
          </a:solidFill>
          <a:latin typeface="+mn-lt"/>
          <a:ea typeface="+mn-ea"/>
          <a:cs typeface="+mn-cs"/>
        </a:defRPr>
      </a:lvl7pPr>
      <a:lvl8pPr marL="1854728" algn="l" defTabSz="529922" rtl="0" eaLnBrk="1" latinLnBrk="0" hangingPunct="1">
        <a:defRPr sz="1043" kern="1200">
          <a:solidFill>
            <a:schemeClr val="tx1"/>
          </a:solidFill>
          <a:latin typeface="+mn-lt"/>
          <a:ea typeface="+mn-ea"/>
          <a:cs typeface="+mn-cs"/>
        </a:defRPr>
      </a:lvl8pPr>
      <a:lvl9pPr marL="2119689" algn="l" defTabSz="529922" rtl="0" eaLnBrk="1" latinLnBrk="0" hangingPunct="1">
        <a:defRPr sz="10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2.png"/><Relationship Id="rId7" Type="http://schemas.openxmlformats.org/officeDocument/2006/relationships/hyperlink" Target="https://www.amazon.com/hz/wishlist/ls/3RY2ZRNEK3GGO?ref_=wl_shar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mailto:kderoche@mylpsd.com" TargetMode="External"/><Relationship Id="rId10" Type="http://schemas.openxmlformats.org/officeDocument/2006/relationships/image" Target="../media/image6.jpg"/><Relationship Id="rId4" Type="http://schemas.openxmlformats.org/officeDocument/2006/relationships/hyperlink" Target="https://louisville.edu/education/nsacybersecurity/collation-schools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318" y="116898"/>
            <a:ext cx="5299364" cy="6624205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006672" y="1894688"/>
            <a:ext cx="2527854" cy="828304"/>
          </a:xfrm>
          <a:prstGeom prst="rect">
            <a:avLst/>
          </a:prstGeom>
          <a:noFill/>
          <a:ln w="57150">
            <a:solidFill>
              <a:srgbClr val="785BAD"/>
            </a:solidFill>
            <a:prstDash val="solid"/>
          </a:ln>
        </p:spPr>
        <p:txBody>
          <a:bodyPr wrap="square" rtlCol="0">
            <a:spAutoFit/>
          </a:bodyPr>
          <a:lstStyle/>
          <a:p>
            <a:pPr defTabSz="311719"/>
            <a:r>
              <a:rPr lang="en-US" sz="797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Hi! I live in the Bothell area with my husband (Tim) and our 2 sons Jacob (5) and Jackson (baby). We also have 2 two-year-old rescue pups, Stella and Scarlett. I love traveling, reading, and spending time with my friends, family, and dogs!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594907" y="1615470"/>
            <a:ext cx="3351383" cy="293978"/>
          </a:xfrm>
          <a:prstGeom prst="rect">
            <a:avLst/>
          </a:prstGeom>
          <a:noFill/>
        </p:spPr>
        <p:txBody>
          <a:bodyPr wrap="square" lIns="37261" tIns="18631" rIns="37261" bIns="18631">
            <a:spAutoFit/>
          </a:bodyPr>
          <a:lstStyle/>
          <a:p>
            <a:pPr algn="ctr" defTabSz="311719"/>
            <a:r>
              <a:rPr lang="en-US" sz="1666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G Summer Storm Rough" panose="02000000000000000000" pitchFamily="2" charset="0"/>
              </a:rPr>
              <a:t>The Basics!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484453" y="4230917"/>
            <a:ext cx="2280282" cy="260636"/>
          </a:xfrm>
          <a:prstGeom prst="rect">
            <a:avLst/>
          </a:prstGeom>
          <a:noFill/>
        </p:spPr>
        <p:txBody>
          <a:bodyPr wrap="square" lIns="37261" tIns="18631" rIns="37261" bIns="18631">
            <a:spAutoFit/>
          </a:bodyPr>
          <a:lstStyle/>
          <a:p>
            <a:pPr algn="ctr" defTabSz="311719"/>
            <a:r>
              <a:rPr lang="en-US" sz="1449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G Summer Storm Rough" panose="02000000000000000000" pitchFamily="2" charset="0"/>
              </a:rPr>
              <a:t>MY EDUCATION!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84453" y="4543702"/>
            <a:ext cx="2312453" cy="873316"/>
          </a:xfrm>
          <a:prstGeom prst="rect">
            <a:avLst/>
          </a:prstGeom>
          <a:noFill/>
          <a:ln w="57150">
            <a:solidFill>
              <a:srgbClr val="F3D252"/>
            </a:solidFill>
            <a:prstDash val="solid"/>
          </a:ln>
        </p:spPr>
        <p:txBody>
          <a:bodyPr wrap="square" rtlCol="0">
            <a:spAutoFit/>
          </a:bodyPr>
          <a:lstStyle/>
          <a:p>
            <a:pPr defTabSz="311719"/>
            <a:r>
              <a:rPr lang="en-US" sz="725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In 2007, I graduated with a Bachelors of Science in Elementary Education from the University of North Florida. I continued on to graduate school at UNF, graduating with a Master’s in Education (Educational Technology)in 2008. I have been teaching ever since. </a:t>
            </a:r>
            <a:r>
              <a:rPr lang="en-US" sz="725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  <a:sym typeface="Wingdings" panose="05000000000000000000" pitchFamily="2" charset="2"/>
              </a:rPr>
              <a:t></a:t>
            </a:r>
            <a:endParaRPr lang="en-US" sz="725" dirty="0">
              <a:solidFill>
                <a:prstClr val="black"/>
              </a:solidFill>
              <a:latin typeface="Century Gothic" panose="020B0502020202020204" pitchFamily="34" charset="0"/>
              <a:ea typeface="LLElementary2" panose="02000603000000000000" pitchFamily="2" charset="0"/>
            </a:endParaRP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/>
        </p:blipFill>
        <p:spPr bwMode="auto">
          <a:xfrm>
            <a:off x="3511554" y="4202509"/>
            <a:ext cx="922193" cy="115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3500158" y="2976923"/>
            <a:ext cx="2202595" cy="293978"/>
          </a:xfrm>
          <a:prstGeom prst="rect">
            <a:avLst/>
          </a:prstGeom>
          <a:noFill/>
        </p:spPr>
        <p:txBody>
          <a:bodyPr wrap="square" lIns="37261" tIns="18631" rIns="37261" bIns="18631">
            <a:spAutoFit/>
          </a:bodyPr>
          <a:lstStyle/>
          <a:p>
            <a:pPr algn="ctr" defTabSz="311719"/>
            <a:r>
              <a:rPr lang="en-US" sz="1666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G Summer Storm Rough" panose="02000000000000000000" pitchFamily="2" charset="0"/>
              </a:rPr>
              <a:t>MY CHILDHOOD!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587259" y="3304149"/>
            <a:ext cx="2110178" cy="761747"/>
          </a:xfrm>
          <a:prstGeom prst="rect">
            <a:avLst/>
          </a:prstGeom>
          <a:noFill/>
          <a:ln w="57150">
            <a:solidFill>
              <a:srgbClr val="78CB7D"/>
            </a:solidFill>
            <a:prstDash val="solid"/>
          </a:ln>
        </p:spPr>
        <p:txBody>
          <a:bodyPr wrap="square" rtlCol="0">
            <a:spAutoFit/>
          </a:bodyPr>
          <a:lstStyle/>
          <a:p>
            <a:pPr defTabSz="311719"/>
            <a:r>
              <a:rPr lang="en-US" sz="725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While I was born in Delaware, I was so fortunate to grow up in Lake Mary, FL. I spent k-12</a:t>
            </a:r>
            <a:r>
              <a:rPr lang="en-US" sz="725" baseline="30000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th</a:t>
            </a:r>
            <a:r>
              <a:rPr lang="en-US" sz="725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 grade in Lake Mary. Close enough for cool field trips to Disneyworld as well as those beautiful, warm, and white sandy beaches.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587260" y="5480182"/>
            <a:ext cx="2052678" cy="305263"/>
          </a:xfrm>
          <a:prstGeom prst="rect">
            <a:avLst/>
          </a:prstGeom>
          <a:noFill/>
        </p:spPr>
        <p:txBody>
          <a:bodyPr wrap="square" lIns="37261" tIns="18631" rIns="37261" bIns="18631">
            <a:spAutoFit/>
          </a:bodyPr>
          <a:lstStyle/>
          <a:p>
            <a:pPr algn="ctr" defTabSz="311719"/>
            <a:r>
              <a:rPr lang="en-US" sz="1739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G Summer Storm Rough" panose="02000000000000000000" pitchFamily="2" charset="0"/>
              </a:rPr>
              <a:t>CONTACT ME!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523522" y="5802356"/>
            <a:ext cx="2073708" cy="1095813"/>
          </a:xfrm>
          <a:prstGeom prst="rect">
            <a:avLst/>
          </a:prstGeom>
          <a:noFill/>
          <a:ln w="57150">
            <a:solidFill>
              <a:srgbClr val="08B7DD"/>
            </a:solidFill>
            <a:prstDash val="solid"/>
          </a:ln>
        </p:spPr>
        <p:txBody>
          <a:bodyPr wrap="square" rtlCol="0">
            <a:spAutoFit/>
          </a:bodyPr>
          <a:lstStyle/>
          <a:p>
            <a:pPr defTabSz="311719"/>
            <a:r>
              <a:rPr lang="en-US" sz="652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The fastest way to communicate with me is through </a:t>
            </a:r>
            <a:r>
              <a:rPr lang="en-US" sz="652" b="1" dirty="0" err="1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ParentSquare</a:t>
            </a:r>
            <a:r>
              <a:rPr lang="en-US" sz="652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. Please email me to join if you haven’t already!</a:t>
            </a:r>
          </a:p>
          <a:p>
            <a:pPr defTabSz="311719"/>
            <a:endParaRPr lang="en-US" sz="652" b="1" dirty="0">
              <a:solidFill>
                <a:prstClr val="black"/>
              </a:solidFill>
              <a:latin typeface="Century Gothic" panose="020B0502020202020204" pitchFamily="34" charset="0"/>
              <a:ea typeface="LLElementary2" panose="02000603000000000000" pitchFamily="2" charset="0"/>
            </a:endParaRPr>
          </a:p>
          <a:p>
            <a:pPr defTabSz="311719"/>
            <a:r>
              <a:rPr lang="en-US" sz="652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Email</a:t>
            </a:r>
            <a:r>
              <a:rPr lang="en-US" sz="652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: </a:t>
            </a:r>
            <a:r>
              <a:rPr lang="en-US" sz="652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  <a:hlinkClick r:id="rId5"/>
              </a:rPr>
              <a:t>lnguyen2@everettsd.org</a:t>
            </a:r>
            <a:r>
              <a:rPr lang="en-US" sz="652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 </a:t>
            </a:r>
          </a:p>
          <a:p>
            <a:pPr defTabSz="311719"/>
            <a:endParaRPr lang="en-US" sz="652" dirty="0">
              <a:solidFill>
                <a:prstClr val="black"/>
              </a:solidFill>
              <a:latin typeface="Century Gothic" panose="020B0502020202020204" pitchFamily="34" charset="0"/>
              <a:ea typeface="LLElementary2" panose="02000603000000000000" pitchFamily="2" charset="0"/>
            </a:endParaRPr>
          </a:p>
          <a:p>
            <a:pPr defTabSz="311719"/>
            <a:r>
              <a:rPr lang="en-US" sz="652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School</a:t>
            </a:r>
            <a:r>
              <a:rPr lang="en-US" sz="652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 </a:t>
            </a:r>
            <a:r>
              <a:rPr lang="en-US" sz="652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Phone</a:t>
            </a:r>
            <a:r>
              <a:rPr lang="en-US" sz="652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 </a:t>
            </a:r>
            <a:r>
              <a:rPr lang="en-US" sz="652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Number</a:t>
            </a:r>
            <a:r>
              <a:rPr lang="en-US" sz="652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: (425) 385-7841</a:t>
            </a:r>
          </a:p>
          <a:p>
            <a:pPr defTabSz="311719"/>
            <a:endParaRPr lang="en-US" sz="652" dirty="0">
              <a:solidFill>
                <a:prstClr val="black"/>
              </a:solidFill>
              <a:latin typeface="Century Gothic" panose="020B0502020202020204" pitchFamily="34" charset="0"/>
              <a:ea typeface="LLElementary2" panose="02000603000000000000" pitchFamily="2" charset="0"/>
            </a:endParaRPr>
          </a:p>
          <a:p>
            <a:pPr defTabSz="311719"/>
            <a:r>
              <a:rPr lang="en-US" sz="652" i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You can also write a note in your child’s blue folder! </a:t>
            </a:r>
          </a:p>
        </p:txBody>
      </p:sp>
      <p:pic>
        <p:nvPicPr>
          <p:cNvPr id="47" name="Picture 8" descr="http://openclipart.org/image/800px/svg_to_png/174008/contact2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434" y="5673040"/>
            <a:ext cx="1156973" cy="954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tangle 47"/>
          <p:cNvSpPr/>
          <p:nvPr/>
        </p:nvSpPr>
        <p:spPr>
          <a:xfrm>
            <a:off x="6977757" y="3828568"/>
            <a:ext cx="1645900" cy="238322"/>
          </a:xfrm>
          <a:prstGeom prst="rect">
            <a:avLst/>
          </a:prstGeom>
          <a:noFill/>
        </p:spPr>
        <p:txBody>
          <a:bodyPr wrap="square" lIns="37261" tIns="18631" rIns="37261" bIns="18631">
            <a:spAutoFit/>
          </a:bodyPr>
          <a:lstStyle/>
          <a:p>
            <a:pPr algn="ctr" defTabSz="311719"/>
            <a:r>
              <a:rPr lang="en-US" sz="1304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G Summer Storm Rough" panose="02000000000000000000" pitchFamily="2" charset="0"/>
              </a:rPr>
              <a:t>MY FAVORITES!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021191" y="4117700"/>
            <a:ext cx="1520019" cy="2435539"/>
          </a:xfrm>
          <a:prstGeom prst="rect">
            <a:avLst/>
          </a:prstGeom>
          <a:noFill/>
          <a:ln w="57150">
            <a:solidFill>
              <a:srgbClr val="E94579"/>
            </a:solidFill>
            <a:prstDash val="solid"/>
          </a:ln>
        </p:spPr>
        <p:txBody>
          <a:bodyPr wrap="square" rtlCol="0">
            <a:spAutoFit/>
          </a:bodyPr>
          <a:lstStyle/>
          <a:p>
            <a:pPr defTabSz="311719"/>
            <a:r>
              <a:rPr lang="en-US" sz="833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Food: </a:t>
            </a:r>
            <a:r>
              <a:rPr lang="en-US" sz="833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anything sweet </a:t>
            </a:r>
            <a:r>
              <a:rPr lang="en-US" sz="833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  <a:sym typeface="Wingdings" panose="05000000000000000000" pitchFamily="2" charset="2"/>
              </a:rPr>
              <a:t></a:t>
            </a:r>
            <a:endParaRPr lang="en-US" sz="833" dirty="0">
              <a:solidFill>
                <a:prstClr val="black"/>
              </a:solidFill>
              <a:latin typeface="Century Gothic" panose="020B0502020202020204" pitchFamily="34" charset="0"/>
              <a:ea typeface="LLElementary2" panose="02000603000000000000" pitchFamily="2" charset="0"/>
            </a:endParaRPr>
          </a:p>
          <a:p>
            <a:pPr defTabSz="311719"/>
            <a:r>
              <a:rPr lang="en-US" sz="833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Color: </a:t>
            </a:r>
            <a:r>
              <a:rPr lang="en-US" sz="833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yellow</a:t>
            </a:r>
          </a:p>
          <a:p>
            <a:pPr defTabSz="311719"/>
            <a:r>
              <a:rPr lang="en-US" sz="833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Drink: </a:t>
            </a:r>
            <a:r>
              <a:rPr lang="en-US" sz="833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COFFEE </a:t>
            </a:r>
            <a:r>
              <a:rPr lang="en-US" sz="833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  <a:sym typeface="Wingdings" panose="05000000000000000000" pitchFamily="2" charset="2"/>
              </a:rPr>
              <a:t></a:t>
            </a:r>
            <a:endParaRPr lang="en-US" sz="833" dirty="0">
              <a:solidFill>
                <a:prstClr val="black"/>
              </a:solidFill>
              <a:latin typeface="Century Gothic" panose="020B0502020202020204" pitchFamily="34" charset="0"/>
              <a:ea typeface="LLElementary2" panose="02000603000000000000" pitchFamily="2" charset="0"/>
            </a:endParaRPr>
          </a:p>
          <a:p>
            <a:pPr defTabSz="311719"/>
            <a:r>
              <a:rPr lang="en-US" sz="833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Season</a:t>
            </a:r>
            <a:r>
              <a:rPr lang="en-US" sz="833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: Fall</a:t>
            </a:r>
          </a:p>
          <a:p>
            <a:pPr defTabSz="311719"/>
            <a:r>
              <a:rPr lang="en-US" sz="833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Sports: </a:t>
            </a:r>
            <a:r>
              <a:rPr lang="en-US" sz="833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Football</a:t>
            </a:r>
          </a:p>
          <a:p>
            <a:pPr defTabSz="311719"/>
            <a:r>
              <a:rPr lang="en-US" sz="833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Fast Food</a:t>
            </a:r>
            <a:r>
              <a:rPr lang="en-US" sz="833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: Chick-Fila</a:t>
            </a:r>
          </a:p>
          <a:p>
            <a:pPr defTabSz="311719"/>
            <a:r>
              <a:rPr lang="en-US" sz="833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Singer: </a:t>
            </a:r>
            <a:r>
              <a:rPr lang="en-US" sz="833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Ellie Goulding</a:t>
            </a:r>
          </a:p>
          <a:p>
            <a:pPr defTabSz="311719"/>
            <a:r>
              <a:rPr lang="en-US" sz="833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Subject: </a:t>
            </a:r>
            <a:r>
              <a:rPr lang="en-US" sz="833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Math</a:t>
            </a:r>
          </a:p>
          <a:p>
            <a:pPr defTabSz="311719"/>
            <a:r>
              <a:rPr lang="en-US" sz="833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Store: </a:t>
            </a:r>
            <a:r>
              <a:rPr lang="en-US" sz="833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Amazon</a:t>
            </a:r>
          </a:p>
          <a:p>
            <a:pPr defTabSz="311719"/>
            <a:r>
              <a:rPr lang="en-US" sz="833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Dessert: </a:t>
            </a:r>
            <a:r>
              <a:rPr lang="en-US" sz="833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cookies</a:t>
            </a:r>
          </a:p>
          <a:p>
            <a:pPr defTabSz="311719"/>
            <a:r>
              <a:rPr lang="en-US" sz="833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Candy: </a:t>
            </a:r>
            <a:r>
              <a:rPr lang="en-US" sz="833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Twizzlers + Dots</a:t>
            </a:r>
          </a:p>
          <a:p>
            <a:pPr defTabSz="311719"/>
            <a:r>
              <a:rPr lang="en-US" sz="833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Restaurant</a:t>
            </a:r>
            <a:r>
              <a:rPr lang="en-US" sz="833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: </a:t>
            </a:r>
            <a:r>
              <a:rPr lang="en-US" sz="833" dirty="0" err="1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Azuls</a:t>
            </a:r>
            <a:endParaRPr lang="en-US" sz="833" dirty="0">
              <a:solidFill>
                <a:prstClr val="black"/>
              </a:solidFill>
              <a:latin typeface="Century Gothic" panose="020B0502020202020204" pitchFamily="34" charset="0"/>
              <a:ea typeface="LLElementary2" panose="02000603000000000000" pitchFamily="2" charset="0"/>
            </a:endParaRPr>
          </a:p>
          <a:p>
            <a:pPr defTabSz="311719"/>
            <a:r>
              <a:rPr lang="en-US" sz="833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Flower: </a:t>
            </a:r>
            <a:r>
              <a:rPr lang="en-US" sz="833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Star Gazer Lily</a:t>
            </a:r>
          </a:p>
          <a:p>
            <a:pPr defTabSz="311719"/>
            <a:r>
              <a:rPr lang="en-US" sz="830" b="1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Hobby: </a:t>
            </a:r>
            <a:r>
              <a:rPr lang="en-US" sz="830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</a:rPr>
              <a:t>traveling + working out</a:t>
            </a:r>
          </a:p>
          <a:p>
            <a:pPr defTabSz="311719"/>
            <a:endParaRPr lang="en-US" sz="833" dirty="0">
              <a:solidFill>
                <a:prstClr val="black"/>
              </a:solidFill>
              <a:latin typeface="Century Gothic" panose="020B0502020202020204" pitchFamily="34" charset="0"/>
              <a:ea typeface="LLElementary2" panose="02000603000000000000" pitchFamily="2" charset="0"/>
            </a:endParaRPr>
          </a:p>
          <a:p>
            <a:pPr defTabSz="311719"/>
            <a:r>
              <a:rPr lang="en-US" sz="833" dirty="0">
                <a:solidFill>
                  <a:prstClr val="black"/>
                </a:solidFill>
                <a:latin typeface="Century Gothic" panose="020B0502020202020204" pitchFamily="34" charset="0"/>
                <a:ea typeface="LLElementary2" panose="02000603000000000000" pitchFamily="2" charset="0"/>
                <a:hlinkClick r:id="rId7"/>
              </a:rPr>
              <a:t>2024-2025 Amazon Class Wish List</a:t>
            </a:r>
            <a:endParaRPr lang="en-US" sz="833" dirty="0">
              <a:solidFill>
                <a:prstClr val="black"/>
              </a:solidFill>
              <a:latin typeface="Century Gothic" panose="020B0502020202020204" pitchFamily="34" charset="0"/>
              <a:ea typeface="LLElementary2" panose="02000603000000000000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6179" y="1205456"/>
            <a:ext cx="1475876" cy="378962"/>
          </a:xfrm>
          <a:prstGeom prst="rect">
            <a:avLst/>
          </a:prstGeom>
          <a:noFill/>
        </p:spPr>
        <p:txBody>
          <a:bodyPr wrap="none" lIns="66242" tIns="33121" rIns="66242" bIns="33121">
            <a:spAutoFit/>
          </a:bodyPr>
          <a:lstStyle/>
          <a:p>
            <a:pPr algn="ctr" defTabSz="311719"/>
            <a:r>
              <a:rPr lang="en-US" sz="2028" dirty="0">
                <a:ln w="0"/>
                <a:solidFill>
                  <a:prstClr val="black"/>
                </a:solidFill>
                <a:effectLst>
                  <a:glow rad="101600">
                    <a:srgbClr val="FFFFFF"/>
                  </a:glow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GHelicopterParents" panose="02000603000000000000" pitchFamily="2" charset="0"/>
                <a:ea typeface="AGHelicopterParents" panose="02000603000000000000" pitchFamily="2" charset="0"/>
                <a:cs typeface="Sweet Pea" pitchFamily="2" charset="-128"/>
              </a:rPr>
              <a:t>Mrs. Nguyen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111542-6310-1F48-8087-747314151B8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41" b="16641"/>
          <a:stretch/>
        </p:blipFill>
        <p:spPr>
          <a:xfrm>
            <a:off x="3596035" y="1576355"/>
            <a:ext cx="1260921" cy="1260921"/>
          </a:xfrm>
          <a:prstGeom prst="ellipse">
            <a:avLst/>
          </a:prstGeom>
          <a:ln w="38100">
            <a:solidFill>
              <a:schemeClr val="tx1"/>
            </a:solidFill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61927B8-9E11-B54E-97E9-3127176B68C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877" y="6606896"/>
            <a:ext cx="579618" cy="128804"/>
          </a:xfrm>
          <a:prstGeom prst="rect">
            <a:avLst/>
          </a:prstGeom>
        </p:spPr>
      </p:pic>
      <p:pic>
        <p:nvPicPr>
          <p:cNvPr id="5" name="Picture 4" descr="Two dogs sitting on a rug&#10;&#10;Description automatically generated">
            <a:extLst>
              <a:ext uri="{FF2B5EF4-FFF2-40B4-BE49-F238E27FC236}">
                <a16:creationId xmlns:a16="http://schemas.microsoft.com/office/drawing/2014/main" id="{207E450A-81D0-5744-4E3A-0ED25C1FE1B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918" y="2775141"/>
            <a:ext cx="1097280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696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281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AGHelicopterParents</vt:lpstr>
      <vt:lpstr>Arial</vt:lpstr>
      <vt:lpstr>Calibri</vt:lpstr>
      <vt:lpstr>Calibri Light</vt:lpstr>
      <vt:lpstr>Century Gothic</vt:lpstr>
      <vt:lpstr>KG Summer Storm Rough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Nguyen, Lisa</dc:creator>
  <cp:lastModifiedBy>Nguyen, Lisa</cp:lastModifiedBy>
  <cp:revision>1</cp:revision>
  <dcterms:created xsi:type="dcterms:W3CDTF">2024-07-02T23:07:28Z</dcterms:created>
  <dcterms:modified xsi:type="dcterms:W3CDTF">2024-07-02T23:18:48Z</dcterms:modified>
</cp:coreProperties>
</file>